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57" r:id="rId4"/>
    <p:sldId id="281" r:id="rId5"/>
    <p:sldId id="282" r:id="rId6"/>
    <p:sldId id="283" r:id="rId7"/>
    <p:sldId id="258" r:id="rId8"/>
    <p:sldId id="284" r:id="rId9"/>
    <p:sldId id="259" r:id="rId10"/>
    <p:sldId id="260" r:id="rId11"/>
    <p:sldId id="285" r:id="rId12"/>
    <p:sldId id="286" r:id="rId13"/>
    <p:sldId id="261" r:id="rId14"/>
    <p:sldId id="287" r:id="rId15"/>
    <p:sldId id="262" r:id="rId16"/>
    <p:sldId id="263" r:id="rId17"/>
    <p:sldId id="264" r:id="rId18"/>
    <p:sldId id="265" r:id="rId19"/>
    <p:sldId id="288" r:id="rId20"/>
    <p:sldId id="266" r:id="rId21"/>
    <p:sldId id="289" r:id="rId22"/>
    <p:sldId id="267" r:id="rId23"/>
    <p:sldId id="290" r:id="rId24"/>
    <p:sldId id="291" r:id="rId25"/>
    <p:sldId id="292" r:id="rId26"/>
    <p:sldId id="268" r:id="rId27"/>
    <p:sldId id="293" r:id="rId28"/>
    <p:sldId id="269" r:id="rId29"/>
    <p:sldId id="294" r:id="rId30"/>
    <p:sldId id="270" r:id="rId31"/>
    <p:sldId id="271" r:id="rId32"/>
    <p:sldId id="272" r:id="rId33"/>
    <p:sldId id="273" r:id="rId34"/>
    <p:sldId id="274" r:id="rId35"/>
    <p:sldId id="275" r:id="rId36"/>
    <p:sldId id="295" r:id="rId37"/>
    <p:sldId id="276" r:id="rId38"/>
    <p:sldId id="296" r:id="rId39"/>
    <p:sldId id="297" r:id="rId40"/>
    <p:sldId id="277" r:id="rId41"/>
    <p:sldId id="298" r:id="rId42"/>
    <p:sldId id="299" r:id="rId43"/>
    <p:sldId id="278" r:id="rId44"/>
    <p:sldId id="27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6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6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3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6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5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6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9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0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0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3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C49BF-1F05-8244-9676-726AFE353A07}" type="datetimeFigureOut">
              <a:rPr lang="en-US" smtClean="0"/>
              <a:t>29/03/16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6DBED-18A4-8441-AB93-EFB082E6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7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{ESR1,24} (Static Modul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459"/>
            <a:ext cx="9144000" cy="395531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{ESR1, 24} (Static Module)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29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{RAN,17} (Static Module)</a:t>
            </a:r>
            <a:endParaRPr lang="en-US" dirty="0"/>
          </a:p>
        </p:txBody>
      </p:sp>
      <p:pic>
        <p:nvPicPr>
          <p:cNvPr id="4" name="Picture 3" descr="{RAN,17} (Static Modul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3421"/>
            <a:ext cx="9144000" cy="50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uclear transp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b="2007"/>
          <a:stretch/>
        </p:blipFill>
        <p:spPr>
          <a:xfrm>
            <a:off x="1490558" y="3517772"/>
            <a:ext cx="6412045" cy="3309560"/>
          </a:xfrm>
          <a:prstGeom prst="rect">
            <a:avLst/>
          </a:prstGeom>
        </p:spPr>
      </p:pic>
      <p:pic>
        <p:nvPicPr>
          <p:cNvPr id="4" name="Picture 3" descr="NLS-bearing protein import into nucleu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" b="3424"/>
          <a:stretch/>
        </p:blipFill>
        <p:spPr>
          <a:xfrm>
            <a:off x="1322979" y="0"/>
            <a:ext cx="6905959" cy="349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812" y="3148440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NLS-bearing protein import into nucleus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Nuclear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69812" y="3148440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NLS-bearing protein import into nucleus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9812" y="5223416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 Targeting</a:t>
            </a:r>
            <a:endParaRPr lang="en-US" dirty="0"/>
          </a:p>
        </p:txBody>
      </p:sp>
      <p:pic>
        <p:nvPicPr>
          <p:cNvPr id="2" name="Picture 1" descr="Protein targe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9" y="671917"/>
            <a:ext cx="7582883" cy="4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0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{SPTAN1,10} (Static Module)</a:t>
            </a:r>
            <a:endParaRPr lang="en-US" dirty="0"/>
          </a:p>
        </p:txBody>
      </p:sp>
      <p:pic>
        <p:nvPicPr>
          <p:cNvPr id="4" name="Picture 3" descr="{SPTAN1,10} (Static Modul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9581"/>
            <a:ext cx="9144000" cy="45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2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69812" y="3148440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NLS-bearing protein import into nucleus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9812" y="5214597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Extracellular Matrix Organisation</a:t>
            </a:r>
            <a:endParaRPr lang="en-US" dirty="0"/>
          </a:p>
        </p:txBody>
      </p:sp>
      <p:pic>
        <p:nvPicPr>
          <p:cNvPr id="2" name="Picture 1" descr="extracellular matrix organis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367"/>
            <a:ext cx="9144000" cy="44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0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{SREBF1,11} (Static Module)</a:t>
            </a:r>
            <a:endParaRPr lang="en-US" dirty="0"/>
          </a:p>
        </p:txBody>
      </p:sp>
      <p:pic>
        <p:nvPicPr>
          <p:cNvPr id="4" name="Picture 3" descr="{SREBF1,11} (Static Modul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863"/>
            <a:ext cx="9144000" cy="532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4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ABC Transporters (KEGG)</a:t>
            </a:r>
            <a:endParaRPr lang="en-US" dirty="0"/>
          </a:p>
        </p:txBody>
      </p:sp>
      <p:pic>
        <p:nvPicPr>
          <p:cNvPr id="4" name="Picture 3" descr="ABC transporters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0390"/>
            <a:ext cx="9144000" cy="39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6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Biogenic Amine Synthesis (Wikipathways)</a:t>
            </a:r>
            <a:endParaRPr lang="en-US" dirty="0"/>
          </a:p>
        </p:txBody>
      </p:sp>
      <p:pic>
        <p:nvPicPr>
          <p:cNvPr id="4" name="Picture 3" descr="Biogenic Amine Synthesis (Wikipathways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5333"/>
            <a:ext cx="9144000" cy="41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6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Collecting Duct Acid Secretion (KEGG)</a:t>
            </a:r>
            <a:endParaRPr lang="en-US" dirty="0"/>
          </a:p>
        </p:txBody>
      </p:sp>
      <p:pic>
        <p:nvPicPr>
          <p:cNvPr id="4" name="Picture 3" descr="Collecting duct acid secretion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197"/>
            <a:ext cx="9144000" cy="42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2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69812" y="3148440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NLS-bearing protein import into nucleus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Nuclear Transport</a:t>
            </a:r>
            <a:endParaRPr lang="en-US" dirty="0"/>
          </a:p>
        </p:txBody>
      </p:sp>
      <p:pic>
        <p:nvPicPr>
          <p:cNvPr id="2" name="Picture 1" descr="Lysosomal membran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5" b="9968"/>
          <a:stretch/>
        </p:blipFill>
        <p:spPr>
          <a:xfrm>
            <a:off x="220498" y="100308"/>
            <a:ext cx="6473784" cy="2166600"/>
          </a:xfrm>
          <a:prstGeom prst="rect">
            <a:avLst/>
          </a:prstGeom>
        </p:spPr>
      </p:pic>
      <p:pic>
        <p:nvPicPr>
          <p:cNvPr id="3" name="Picture 2" descr="monovalent inorganic ion transpor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8" b="14149"/>
          <a:stretch/>
        </p:blipFill>
        <p:spPr>
          <a:xfrm>
            <a:off x="291055" y="2266908"/>
            <a:ext cx="6535523" cy="2130532"/>
          </a:xfrm>
          <a:prstGeom prst="rect">
            <a:avLst/>
          </a:prstGeom>
        </p:spPr>
      </p:pic>
      <p:pic>
        <p:nvPicPr>
          <p:cNvPr id="8" name="Picture 7" descr="vacuolar pa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8279"/>
          <a:stretch/>
        </p:blipFill>
        <p:spPr>
          <a:xfrm>
            <a:off x="123478" y="4440745"/>
            <a:ext cx="6920587" cy="23161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35275" y="485054"/>
            <a:ext cx="171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Lysosomal</a:t>
            </a:r>
            <a:r>
              <a:rPr lang="en-US" dirty="0"/>
              <a:t> </a:t>
            </a:r>
            <a:r>
              <a:rPr lang="en-US" dirty="0" smtClean="0"/>
              <a:t>membrane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5275" y="2871441"/>
            <a:ext cx="171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Monovalent inorganic ion transport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44065" y="5096344"/>
            <a:ext cx="171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Vacuolar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0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tein phosphatase  type 2A compl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043"/>
            <a:ext cx="9144000" cy="44808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protein phosphatase type 2A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2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Complement Activation, Classical Pathway (Wikipathways)</a:t>
            </a:r>
            <a:endParaRPr lang="en-US" dirty="0"/>
          </a:p>
        </p:txBody>
      </p:sp>
      <p:pic>
        <p:nvPicPr>
          <p:cNvPr id="4" name="Picture 3" descr="Complement Activation, Classical Path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515"/>
            <a:ext cx="9144000" cy="49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9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7059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Inflammatory Response</a:t>
            </a:r>
            <a:endParaRPr lang="en-US" sz="1800" dirty="0"/>
          </a:p>
        </p:txBody>
      </p:sp>
      <p:pic>
        <p:nvPicPr>
          <p:cNvPr id="4" name="Picture 3" descr="Inflammatory respon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1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Complement and coagulation cascades (KEGG)</a:t>
            </a:r>
            <a:endParaRPr lang="en-US" dirty="0"/>
          </a:p>
        </p:txBody>
      </p:sp>
      <p:pic>
        <p:nvPicPr>
          <p:cNvPr id="4" name="Picture 3" descr="Complement and coagulation cascades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99"/>
            <a:ext cx="9144000" cy="501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Exocytosi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7"/>
          <a:stretch/>
        </p:blipFill>
        <p:spPr>
          <a:xfrm>
            <a:off x="1074921" y="2992744"/>
            <a:ext cx="7240422" cy="3630446"/>
          </a:xfrm>
          <a:prstGeom prst="rect">
            <a:avLst/>
          </a:prstGeom>
        </p:spPr>
      </p:pic>
      <p:pic>
        <p:nvPicPr>
          <p:cNvPr id="12" name="Picture 11" descr="Enzyme inhibitor activi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2"/>
          <a:stretch/>
        </p:blipFill>
        <p:spPr>
          <a:xfrm>
            <a:off x="1207220" y="-282213"/>
            <a:ext cx="6729561" cy="33620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69812" y="2992744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Enzyme inhibitor activity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Exocytosis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3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flammatory respons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5"/>
          <a:stretch/>
        </p:blipFill>
        <p:spPr>
          <a:xfrm>
            <a:off x="1074921" y="3169922"/>
            <a:ext cx="7285213" cy="3702899"/>
          </a:xfrm>
          <a:prstGeom prst="rect">
            <a:avLst/>
          </a:prstGeom>
        </p:spPr>
      </p:pic>
      <p:pic>
        <p:nvPicPr>
          <p:cNvPr id="2" name="Picture 1" descr="Extracellular matrix organis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9"/>
          <a:stretch/>
        </p:blipFill>
        <p:spPr>
          <a:xfrm>
            <a:off x="1074921" y="-101449"/>
            <a:ext cx="6879498" cy="3463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69812" y="2992744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Extracellular matrix </a:t>
            </a:r>
            <a:r>
              <a:rPr lang="en-US" dirty="0" err="1" smtClean="0"/>
              <a:t>organisation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Inflammatory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2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69812" y="2992744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Extracellular matrix </a:t>
            </a:r>
            <a:r>
              <a:rPr lang="en-US" dirty="0" err="1" smtClean="0"/>
              <a:t>organisation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69812" y="5382161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Platelet activation</a:t>
            </a:r>
            <a:endParaRPr lang="en-US" dirty="0"/>
          </a:p>
        </p:txBody>
      </p:sp>
      <p:pic>
        <p:nvPicPr>
          <p:cNvPr id="4" name="Picture 3" descr="Platelet acti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Dorso-ventral Axis Formation (KEGG)</a:t>
            </a:r>
            <a:endParaRPr lang="en-US" dirty="0"/>
          </a:p>
        </p:txBody>
      </p:sp>
      <p:pic>
        <p:nvPicPr>
          <p:cNvPr id="4" name="Picture 3" descr="Dorso-ventral axis formation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4433"/>
            <a:ext cx="9144000" cy="43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broblast growth factor receptor stimulus pathwa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2" b="17077"/>
          <a:stretch/>
        </p:blipFill>
        <p:spPr>
          <a:xfrm>
            <a:off x="0" y="3448293"/>
            <a:ext cx="9144000" cy="3060248"/>
          </a:xfrm>
          <a:prstGeom prst="rect">
            <a:avLst/>
          </a:prstGeom>
        </p:spPr>
      </p:pic>
      <p:pic>
        <p:nvPicPr>
          <p:cNvPr id="4" name="Picture 3" descr="DNA templated transcription initi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4" b="16887"/>
          <a:stretch/>
        </p:blipFill>
        <p:spPr>
          <a:xfrm>
            <a:off x="0" y="176383"/>
            <a:ext cx="9144000" cy="3060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69812" y="2992744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DNA templated transcription initiation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ibroblast growth factor receptor stimulus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4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Fat Digestion and Absorption (KEGG)</a:t>
            </a:r>
            <a:endParaRPr lang="en-US" dirty="0"/>
          </a:p>
        </p:txBody>
      </p:sp>
      <p:pic>
        <p:nvPicPr>
          <p:cNvPr id="4" name="Picture 3" descr="Fat digestion and absorption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5417"/>
            <a:ext cx="9144000" cy="45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69812" y="2992744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Endocytic</a:t>
            </a:r>
            <a:r>
              <a:rPr lang="en-US" dirty="0" smtClean="0"/>
              <a:t> vesicle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Phospholipid binding</a:t>
            </a:r>
            <a:endParaRPr lang="en-US" dirty="0"/>
          </a:p>
        </p:txBody>
      </p:sp>
      <p:pic>
        <p:nvPicPr>
          <p:cNvPr id="2" name="Picture 1" descr="endocytic vesic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6" b="19916"/>
          <a:stretch/>
        </p:blipFill>
        <p:spPr>
          <a:xfrm>
            <a:off x="0" y="449777"/>
            <a:ext cx="9144000" cy="2469365"/>
          </a:xfrm>
          <a:prstGeom prst="rect">
            <a:avLst/>
          </a:prstGeom>
        </p:spPr>
      </p:pic>
      <p:pic>
        <p:nvPicPr>
          <p:cNvPr id="3" name="Picture 2" descr="phospholipid bindi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5" b="17938"/>
          <a:stretch/>
        </p:blipFill>
        <p:spPr>
          <a:xfrm>
            <a:off x="0" y="3651132"/>
            <a:ext cx="9144000" cy="24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6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{F2, 46} (Static Module)</a:t>
            </a:r>
            <a:endParaRPr lang="en-US" dirty="0"/>
          </a:p>
        </p:txBody>
      </p:sp>
      <p:pic>
        <p:nvPicPr>
          <p:cNvPr id="4" name="Picture 3" descr="{F2,46} (Static Modul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2232"/>
            <a:ext cx="9144000" cy="43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3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Ganglio</a:t>
            </a:r>
            <a:r>
              <a:rPr lang="en-US" dirty="0" smtClean="0"/>
              <a:t> </a:t>
            </a:r>
            <a:r>
              <a:rPr lang="en-US" dirty="0" err="1" smtClean="0"/>
              <a:t>Sphingolipid</a:t>
            </a:r>
            <a:r>
              <a:rPr lang="en-US" dirty="0" smtClean="0"/>
              <a:t> Metabolism (Wikipathways)</a:t>
            </a:r>
            <a:endParaRPr lang="en-US" dirty="0"/>
          </a:p>
        </p:txBody>
      </p:sp>
      <p:pic>
        <p:nvPicPr>
          <p:cNvPr id="4" name="Picture 3" descr="Ganglio Sphingolipid Metabolism (Wikipathways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4242"/>
            <a:ext cx="9144000" cy="46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3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JAK-STAT Signalling Pathway (KEGG)</a:t>
            </a:r>
            <a:endParaRPr lang="en-US" dirty="0"/>
          </a:p>
        </p:txBody>
      </p:sp>
      <p:pic>
        <p:nvPicPr>
          <p:cNvPr id="4" name="Picture 3" descr="Jak-STAT signaling pathway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619"/>
            <a:ext cx="9144000" cy="471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Nitrogen Metabolism (KEGG)</a:t>
            </a:r>
            <a:endParaRPr lang="en-US" dirty="0"/>
          </a:p>
        </p:txBody>
      </p:sp>
      <p:pic>
        <p:nvPicPr>
          <p:cNvPr id="4" name="Picture 3" descr="Nitrogen metabolism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160"/>
            <a:ext cx="9144000" cy="42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9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Pentose and Glucuronate Interconversions (KEGG)</a:t>
            </a:r>
            <a:endParaRPr lang="en-US" dirty="0"/>
          </a:p>
        </p:txBody>
      </p:sp>
      <p:pic>
        <p:nvPicPr>
          <p:cNvPr id="4" name="Picture 3" descr="Pentose and glucuronate interconversions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6365"/>
            <a:ext cx="9144000" cy="45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I, non-P450 (Wikipathways)</a:t>
            </a:r>
            <a:endParaRPr lang="en-US" dirty="0"/>
          </a:p>
        </p:txBody>
      </p:sp>
      <p:pic>
        <p:nvPicPr>
          <p:cNvPr id="4" name="Picture 3" descr="Phase I, non P450 (Wikipathways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247"/>
            <a:ext cx="9144000" cy="47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6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Phototransduction (KEGG)</a:t>
            </a:r>
            <a:endParaRPr lang="en-US" dirty="0"/>
          </a:p>
        </p:txBody>
      </p:sp>
      <p:pic>
        <p:nvPicPr>
          <p:cNvPr id="4" name="Picture 3" descr="Phototransdu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993"/>
            <a:ext cx="9144000" cy="49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0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telet activ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b="3997"/>
          <a:stretch/>
        </p:blipFill>
        <p:spPr>
          <a:xfrm>
            <a:off x="1349441" y="3427940"/>
            <a:ext cx="7029436" cy="3328937"/>
          </a:xfrm>
          <a:prstGeom prst="rect">
            <a:avLst/>
          </a:prstGeom>
        </p:spPr>
      </p:pic>
      <p:pic>
        <p:nvPicPr>
          <p:cNvPr id="4" name="Picture 3" descr="Phototransduction(path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1" y="-291032"/>
            <a:ext cx="7133070" cy="3821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6707" y="2617641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Phototransduction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4409" y="6202879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Platelet 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0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Prion Diseases (KEGG)</a:t>
            </a:r>
            <a:endParaRPr lang="en-US" dirty="0"/>
          </a:p>
        </p:txBody>
      </p:sp>
      <p:pic>
        <p:nvPicPr>
          <p:cNvPr id="4" name="Picture 3" descr="Prion diseases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546"/>
            <a:ext cx="9144000" cy="41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1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flammatory respons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0" b="13990"/>
          <a:stretch/>
        </p:blipFill>
        <p:spPr>
          <a:xfrm>
            <a:off x="0" y="3257687"/>
            <a:ext cx="9144000" cy="3324058"/>
          </a:xfrm>
          <a:prstGeom prst="rect">
            <a:avLst/>
          </a:prstGeom>
        </p:spPr>
      </p:pic>
      <p:pic>
        <p:nvPicPr>
          <p:cNvPr id="2" name="Picture 1" descr="Cellular response to fibroblast growth factor stimulu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8" b="10589"/>
          <a:stretch/>
        </p:blipFill>
        <p:spPr>
          <a:xfrm>
            <a:off x="289811" y="68186"/>
            <a:ext cx="8615519" cy="31560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5899" y="2981482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Cellular response to fibroblast growth factor stimulus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0472" y="6212413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Inflammatory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3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 cell activ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b="12531"/>
          <a:stretch/>
        </p:blipFill>
        <p:spPr>
          <a:xfrm>
            <a:off x="0" y="3397571"/>
            <a:ext cx="9144000" cy="3460429"/>
          </a:xfrm>
          <a:prstGeom prst="rect">
            <a:avLst/>
          </a:prstGeom>
        </p:spPr>
      </p:pic>
      <p:pic>
        <p:nvPicPr>
          <p:cNvPr id="4" name="Picture 3" descr="Platelet activ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3" b="9190"/>
          <a:stretch/>
        </p:blipFill>
        <p:spPr>
          <a:xfrm>
            <a:off x="0" y="0"/>
            <a:ext cx="9144000" cy="32217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5899" y="2981482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Platelet activation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0472" y="6212413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cell 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9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dopeptidase_peptidase_hydrolase regulator activ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71" y="0"/>
            <a:ext cx="7708567" cy="3713550"/>
          </a:xfrm>
          <a:prstGeom prst="rect">
            <a:avLst/>
          </a:prstGeom>
        </p:spPr>
      </p:pic>
      <p:pic>
        <p:nvPicPr>
          <p:cNvPr id="5" name="Picture 4" descr="Enzyme inhibitor activi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1" b="12565"/>
          <a:stretch/>
        </p:blipFill>
        <p:spPr>
          <a:xfrm>
            <a:off x="511552" y="3413015"/>
            <a:ext cx="7946703" cy="2989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812" y="3148440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Endopeptidase</a:t>
            </a:r>
            <a:r>
              <a:rPr lang="en-US" dirty="0" smtClean="0"/>
              <a:t>/peptidase/hydrolase regulator activity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Enzyme inhibitor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Signalling by Insulin Receptor (</a:t>
            </a:r>
            <a:r>
              <a:rPr lang="en-US" dirty="0" err="1" smtClean="0"/>
              <a:t>Reactome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Signaling by Insulin receptor (Reactom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008"/>
            <a:ext cx="9144000" cy="46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79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atelet activ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9" b="13679"/>
          <a:stretch/>
        </p:blipFill>
        <p:spPr>
          <a:xfrm>
            <a:off x="375049" y="3588278"/>
            <a:ext cx="8370401" cy="3135530"/>
          </a:xfrm>
          <a:prstGeom prst="rect">
            <a:avLst/>
          </a:prstGeom>
        </p:spPr>
      </p:pic>
      <p:pic>
        <p:nvPicPr>
          <p:cNvPr id="2" name="Picture 1" descr="nucleocytoplasmic transpor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" b="7606"/>
          <a:stretch/>
        </p:blipFill>
        <p:spPr>
          <a:xfrm>
            <a:off x="375049" y="0"/>
            <a:ext cx="8325707" cy="35077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0472" y="3436047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Nucleocytoplasmic</a:t>
            </a:r>
            <a:r>
              <a:rPr lang="en-US" dirty="0" smtClean="0"/>
              <a:t> transport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0472" y="6212413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Platelet 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1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broblast growth factor receptor signalling pathwa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14581"/>
          <a:stretch/>
        </p:blipFill>
        <p:spPr>
          <a:xfrm>
            <a:off x="204572" y="3209552"/>
            <a:ext cx="8499464" cy="35254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31486" y="3209552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Posttranscriptional </a:t>
            </a:r>
            <a:r>
              <a:rPr lang="en-US" dirty="0"/>
              <a:t>regulation of gene expression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03629" y="6397079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fibroblast growth factor receptor signalling pathway</a:t>
            </a:r>
            <a:endParaRPr lang="en-US" dirty="0"/>
          </a:p>
        </p:txBody>
      </p:sp>
      <p:pic>
        <p:nvPicPr>
          <p:cNvPr id="4" name="Picture 3" descr="Postranscriptional regulation of gene express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8" b="14580"/>
          <a:stretch/>
        </p:blipFill>
        <p:spPr>
          <a:xfrm>
            <a:off x="298335" y="0"/>
            <a:ext cx="8317183" cy="32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0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Starch and Sucrose Metabolism (KEGG)</a:t>
            </a:r>
            <a:endParaRPr lang="en-US" dirty="0"/>
          </a:p>
        </p:txBody>
      </p:sp>
      <p:pic>
        <p:nvPicPr>
          <p:cNvPr id="4" name="Picture 3" descr="Starch and sucrose metabolism (KEGG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6713"/>
            <a:ext cx="9144000" cy="494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8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Urea Cycle and Metabolism of Amino </a:t>
            </a:r>
            <a:r>
              <a:rPr lang="en-US" dirty="0"/>
              <a:t>G</a:t>
            </a:r>
            <a:r>
              <a:rPr lang="en-US" dirty="0" smtClean="0"/>
              <a:t>roups (Wikipathways)</a:t>
            </a:r>
            <a:endParaRPr lang="en-US" dirty="0"/>
          </a:p>
        </p:txBody>
      </p:sp>
      <p:pic>
        <p:nvPicPr>
          <p:cNvPr id="4" name="Picture 3" descr="Urea cycle and metabolism of amino groups (Wikipathways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1114"/>
            <a:ext cx="9144000" cy="43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26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tracellular matrix organis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 b="14673"/>
          <a:stretch/>
        </p:blipFill>
        <p:spPr>
          <a:xfrm>
            <a:off x="0" y="3502607"/>
            <a:ext cx="9144000" cy="3254270"/>
          </a:xfrm>
          <a:prstGeom prst="rect">
            <a:avLst/>
          </a:prstGeom>
        </p:spPr>
      </p:pic>
      <p:pic>
        <p:nvPicPr>
          <p:cNvPr id="2" name="Picture 1" descr="Exocytosi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8844" r="747" b="16868"/>
          <a:stretch/>
        </p:blipFill>
        <p:spPr>
          <a:xfrm>
            <a:off x="70559" y="87118"/>
            <a:ext cx="8881610" cy="33336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812" y="3148440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Exocytosis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Extracellular matrix </a:t>
            </a:r>
            <a:r>
              <a:rPr lang="en-US" dirty="0" err="1" smtClean="0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0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gi lume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5" b="19279"/>
          <a:stretch/>
        </p:blipFill>
        <p:spPr>
          <a:xfrm>
            <a:off x="0" y="3517772"/>
            <a:ext cx="9144000" cy="3227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812" y="3148440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Platelet Activation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Golgi Lumen</a:t>
            </a:r>
            <a:endParaRPr lang="en-US" dirty="0"/>
          </a:p>
        </p:txBody>
      </p:sp>
      <p:pic>
        <p:nvPicPr>
          <p:cNvPr id="4" name="Picture 3" descr="Platelet activ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7" b="13437"/>
          <a:stretch/>
        </p:blipFill>
        <p:spPr>
          <a:xfrm>
            <a:off x="0" y="0"/>
            <a:ext cx="9144000" cy="31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9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{HSPA8, 34} (Static Module)</a:t>
            </a:r>
            <a:endParaRPr lang="en-US" dirty="0"/>
          </a:p>
        </p:txBody>
      </p:sp>
      <p:pic>
        <p:nvPicPr>
          <p:cNvPr id="4" name="Picture 3" descr="{HSPA8,34} (Static Modul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372"/>
            <a:ext cx="9144000" cy="5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6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P metabolic proce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17236"/>
          <a:stretch/>
        </p:blipFill>
        <p:spPr>
          <a:xfrm>
            <a:off x="0" y="3517772"/>
            <a:ext cx="9144000" cy="3148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812" y="3148440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 Folding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9812" y="6387545"/>
            <a:ext cx="59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ATP metabolic process</a:t>
            </a:r>
            <a:endParaRPr lang="en-US" dirty="0"/>
          </a:p>
        </p:txBody>
      </p:sp>
      <p:pic>
        <p:nvPicPr>
          <p:cNvPr id="2" name="Picture 1" descr="protein foldi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9" b="14824"/>
          <a:stretch/>
        </p:blipFill>
        <p:spPr>
          <a:xfrm>
            <a:off x="0" y="123467"/>
            <a:ext cx="9144000" cy="31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7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{NRP1,11} (Static Module)</a:t>
            </a:r>
            <a:endParaRPr lang="en-US" dirty="0"/>
          </a:p>
        </p:txBody>
      </p:sp>
      <p:pic>
        <p:nvPicPr>
          <p:cNvPr id="4" name="Picture 3" descr="{NRP1,11} (Static Modul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265"/>
            <a:ext cx="9144000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94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308</Words>
  <Application>Microsoft Macintosh PowerPoint</Application>
  <PresentationFormat>On-screen Show (4:3)</PresentationFormat>
  <Paragraphs>65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{F2, 46} (Static Module)</vt:lpstr>
      <vt:lpstr>PowerPoint Presentation</vt:lpstr>
      <vt:lpstr>PowerPoint Presentation</vt:lpstr>
      <vt:lpstr>PowerPoint Presentation</vt:lpstr>
      <vt:lpstr>{HSPA8, 34} (Static Module)</vt:lpstr>
      <vt:lpstr>PowerPoint Presentation</vt:lpstr>
      <vt:lpstr>{NRP1,11} (Static Module)</vt:lpstr>
      <vt:lpstr>{RAN,17} (Static Module)</vt:lpstr>
      <vt:lpstr>PowerPoint Presentation</vt:lpstr>
      <vt:lpstr>PowerPoint Presentation</vt:lpstr>
      <vt:lpstr>{SPTAN1,10} (Static Module)</vt:lpstr>
      <vt:lpstr>PowerPoint Presentation</vt:lpstr>
      <vt:lpstr>{SREBF1,11} (Static Module)</vt:lpstr>
      <vt:lpstr>ABC Transporters (KEGG)</vt:lpstr>
      <vt:lpstr>Biogenic Amine Synthesis (Wikipathways)</vt:lpstr>
      <vt:lpstr>Collecting Duct Acid Secretion (KEGG)</vt:lpstr>
      <vt:lpstr>PowerPoint Presentation</vt:lpstr>
      <vt:lpstr>Complement Activation, Classical Pathway (Wikipathways)</vt:lpstr>
      <vt:lpstr>Inflammatory Response</vt:lpstr>
      <vt:lpstr>Complement and coagulation cascades (KEGG)</vt:lpstr>
      <vt:lpstr>PowerPoint Presentation</vt:lpstr>
      <vt:lpstr>PowerPoint Presentation</vt:lpstr>
      <vt:lpstr>PowerPoint Presentation</vt:lpstr>
      <vt:lpstr>Dorso-ventral Axis Formation (KEGG)</vt:lpstr>
      <vt:lpstr>PowerPoint Presentation</vt:lpstr>
      <vt:lpstr>Fat Digestion and Absorption (KEGG)</vt:lpstr>
      <vt:lpstr>PowerPoint Presentation</vt:lpstr>
      <vt:lpstr>Ganglio Sphingolipid Metabolism (Wikipathways)</vt:lpstr>
      <vt:lpstr>JAK-STAT Signalling Pathway (KEGG)</vt:lpstr>
      <vt:lpstr>Nitrogen Metabolism (KEGG)</vt:lpstr>
      <vt:lpstr>Pentose and Glucuronate Interconversions (KEGG)</vt:lpstr>
      <vt:lpstr>Phase I, non-P450 (Wikipathways)</vt:lpstr>
      <vt:lpstr>Phototransduction (KEGG)</vt:lpstr>
      <vt:lpstr>PowerPoint Presentation</vt:lpstr>
      <vt:lpstr>Prion Diseases (KEGG)</vt:lpstr>
      <vt:lpstr>PowerPoint Presentation</vt:lpstr>
      <vt:lpstr>PowerPoint Presentation</vt:lpstr>
      <vt:lpstr>Signalling by Insulin Receptor (Reactome)</vt:lpstr>
      <vt:lpstr>PowerPoint Presentation</vt:lpstr>
      <vt:lpstr>PowerPoint Presentation</vt:lpstr>
      <vt:lpstr>Starch and Sucrose Metabolism (KEGG)</vt:lpstr>
      <vt:lpstr>Urea Cycle and Metabolism of Amino Groups (Wikipathways)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Green</dc:creator>
  <cp:lastModifiedBy>Claire Green</cp:lastModifiedBy>
  <cp:revision>9</cp:revision>
  <dcterms:created xsi:type="dcterms:W3CDTF">2016-03-29T08:53:39Z</dcterms:created>
  <dcterms:modified xsi:type="dcterms:W3CDTF">2016-03-29T13:39:12Z</dcterms:modified>
</cp:coreProperties>
</file>